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pronoms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5100" b="1" u="sng" dirty="0">
                <a:solidFill>
                  <a:prstClr val="black"/>
                </a:solidFill>
                <a:latin typeface="Calibri"/>
              </a:rPr>
              <a:t>Emma et </a:t>
            </a:r>
            <a:r>
              <a:rPr lang="fr-FR" sz="5100" b="1" u="sng" dirty="0" err="1">
                <a:solidFill>
                  <a:prstClr val="black"/>
                </a:solidFill>
                <a:latin typeface="Calibri"/>
              </a:rPr>
              <a:t>Kyllian</a:t>
            </a:r>
            <a:r>
              <a:rPr lang="fr-FR" sz="5100" b="1" u="sng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FR" sz="5100" dirty="0">
                <a:solidFill>
                  <a:prstClr val="black"/>
                </a:solidFill>
                <a:latin typeface="Calibri"/>
              </a:rPr>
              <a:t>regardent leur émission préférée.</a:t>
            </a:r>
          </a:p>
          <a:p>
            <a:pPr marL="0" indent="0" algn="ctr">
              <a:buFont typeface="Arial" pitchFamily="34" charset="0"/>
              <a:buNone/>
            </a:pPr>
            <a:endParaRPr lang="fr-FR" sz="5100" dirty="0"/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B : Ils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C : Elles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9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Jules et Léa</a:t>
            </a:r>
            <a:r>
              <a:rPr kumimoji="0" lang="fr-FR" sz="3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ont fait leurs devoirs.</a:t>
            </a:r>
          </a:p>
          <a:p>
            <a:pPr marL="0" indent="0" algn="ctr">
              <a:buNone/>
            </a:pPr>
            <a:endParaRPr lang="fr-FR" sz="3900" dirty="0"/>
          </a:p>
          <a:p>
            <a:pPr marL="0" indent="0" algn="ctr">
              <a:buNone/>
            </a:pPr>
            <a:r>
              <a:rPr lang="fr-FR" sz="3900" dirty="0"/>
              <a:t>A : Il</a:t>
            </a:r>
          </a:p>
          <a:p>
            <a:pPr marL="0" indent="0" algn="ctr">
              <a:buNone/>
            </a:pPr>
            <a:r>
              <a:rPr lang="fr-FR" sz="3900" dirty="0"/>
              <a:t>B : Ils</a:t>
            </a:r>
          </a:p>
          <a:p>
            <a:pPr marL="0" indent="0" algn="ctr">
              <a:buNone/>
            </a:pPr>
            <a:r>
              <a:rPr lang="fr-FR" sz="3900" dirty="0"/>
              <a:t>C : Elles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99EEDD03-A2CB-8860-A6D3-97AC2B729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6796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6400" b="1" u="sng" dirty="0">
                <a:solidFill>
                  <a:prstClr val="black"/>
                </a:solidFill>
                <a:latin typeface="Calibri"/>
              </a:rPr>
              <a:t>Emma et </a:t>
            </a:r>
            <a:r>
              <a:rPr lang="fr-FR" sz="6400" b="1" u="sng" dirty="0" err="1">
                <a:solidFill>
                  <a:prstClr val="black"/>
                </a:solidFill>
                <a:latin typeface="Calibri"/>
              </a:rPr>
              <a:t>Kyllian</a:t>
            </a:r>
            <a:r>
              <a:rPr lang="fr-FR" sz="6400" b="1" u="sng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FR" sz="6400" dirty="0">
                <a:solidFill>
                  <a:prstClr val="black"/>
                </a:solidFill>
                <a:latin typeface="Calibri"/>
              </a:rPr>
              <a:t>regardent leur émission préférée.</a:t>
            </a:r>
          </a:p>
          <a:p>
            <a:pPr marL="0" indent="0" algn="ctr">
              <a:buFont typeface="Arial" pitchFamily="34" charset="0"/>
              <a:buNone/>
            </a:pPr>
            <a:endParaRPr lang="fr-FR" sz="6400" dirty="0"/>
          </a:p>
          <a:p>
            <a:pPr marL="0" indent="0" algn="ctr">
              <a:buFont typeface="Arial" pitchFamily="34" charset="0"/>
              <a:buNone/>
            </a:pPr>
            <a:r>
              <a:rPr lang="fr-FR" sz="64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400" dirty="0"/>
              <a:t>B : Ils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400" dirty="0"/>
              <a:t>C : Elles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Jules et Léa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ont fait leurs devoirs.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/>
              <a:t>A : Il</a:t>
            </a:r>
          </a:p>
          <a:p>
            <a:pPr marL="0" indent="0" algn="ctr">
              <a:buNone/>
            </a:pPr>
            <a:r>
              <a:rPr lang="fr-FR" sz="4400" dirty="0"/>
              <a:t>B : Ils</a:t>
            </a:r>
          </a:p>
          <a:p>
            <a:pPr marL="0" indent="0" algn="ctr">
              <a:buNone/>
            </a:pPr>
            <a:r>
              <a:rPr lang="fr-FR" sz="4400" dirty="0"/>
              <a:t>C : Elles</a:t>
            </a:r>
            <a:endParaRPr lang="fr-FR" sz="4000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2107241-E8E9-473D-ABC7-8349E39EFB34}"/>
              </a:ext>
            </a:extLst>
          </p:cNvPr>
          <p:cNvSpPr/>
          <p:nvPr/>
        </p:nvSpPr>
        <p:spPr>
          <a:xfrm>
            <a:off x="2208492" y="4938840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4C2A7118-097D-4A69-995C-D9FAE646725F}"/>
              </a:ext>
            </a:extLst>
          </p:cNvPr>
          <p:cNvSpPr/>
          <p:nvPr/>
        </p:nvSpPr>
        <p:spPr>
          <a:xfrm>
            <a:off x="8033990" y="4793184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5672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5100" b="1" u="sng" dirty="0">
                <a:solidFill>
                  <a:prstClr val="black"/>
                </a:solidFill>
                <a:latin typeface="Calibri"/>
              </a:rPr>
              <a:t>Les abeilles </a:t>
            </a:r>
            <a:r>
              <a:rPr lang="fr-FR" sz="5100" dirty="0">
                <a:solidFill>
                  <a:prstClr val="black"/>
                </a:solidFill>
                <a:latin typeface="Calibri"/>
              </a:rPr>
              <a:t>butinaient les fleurs.</a:t>
            </a:r>
          </a:p>
          <a:p>
            <a:pPr marL="0" indent="0" algn="ctr">
              <a:buFont typeface="Arial" pitchFamily="34" charset="0"/>
              <a:buNone/>
            </a:pPr>
            <a:endParaRPr lang="fr-FR" sz="5100" dirty="0"/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B : Ils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C : Elles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4400" b="1" u="sng" dirty="0"/>
              <a:t>Les escargots</a:t>
            </a:r>
            <a:r>
              <a:rPr lang="fr-FR" sz="4400" dirty="0"/>
              <a:t> ont dévoré les salades.</a:t>
            </a:r>
          </a:p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A : Il</a:t>
            </a:r>
          </a:p>
          <a:p>
            <a:pPr marL="0" indent="0" algn="ctr">
              <a:buNone/>
            </a:pPr>
            <a:r>
              <a:rPr lang="fr-FR" sz="4800" dirty="0"/>
              <a:t>B : Ils</a:t>
            </a:r>
          </a:p>
          <a:p>
            <a:pPr marL="0" indent="0" algn="ctr">
              <a:buNone/>
            </a:pPr>
            <a:r>
              <a:rPr lang="fr-FR" sz="4800" dirty="0"/>
              <a:t>C : Elles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056953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6600" b="1" u="sng" dirty="0">
                <a:solidFill>
                  <a:prstClr val="black"/>
                </a:solidFill>
                <a:latin typeface="Calibri"/>
              </a:rPr>
              <a:t>Les abeilles </a:t>
            </a:r>
            <a:r>
              <a:rPr lang="fr-FR" sz="6600" dirty="0">
                <a:solidFill>
                  <a:prstClr val="black"/>
                </a:solidFill>
                <a:latin typeface="Calibri"/>
              </a:rPr>
              <a:t>butinaient les fleurs.</a:t>
            </a:r>
          </a:p>
          <a:p>
            <a:pPr marL="0" indent="0" algn="ctr">
              <a:buFont typeface="Arial" pitchFamily="34" charset="0"/>
              <a:buNone/>
            </a:pPr>
            <a:endParaRPr lang="fr-FR" sz="6600" dirty="0"/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B : Ils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C : Elles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4400" b="1" u="sng" dirty="0"/>
              <a:t>Les escargots</a:t>
            </a:r>
            <a:r>
              <a:rPr lang="fr-FR" sz="4400" dirty="0"/>
              <a:t> ont dévoré les salades.</a:t>
            </a:r>
          </a:p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A : Il</a:t>
            </a:r>
          </a:p>
          <a:p>
            <a:pPr marL="0" indent="0" algn="ctr">
              <a:buNone/>
            </a:pPr>
            <a:r>
              <a:rPr lang="fr-FR" sz="4800" dirty="0"/>
              <a:t>B : Ils</a:t>
            </a:r>
          </a:p>
          <a:p>
            <a:pPr marL="0" indent="0" algn="ctr">
              <a:buNone/>
            </a:pPr>
            <a:r>
              <a:rPr lang="fr-FR" sz="4800" dirty="0"/>
              <a:t>C : Elles</a:t>
            </a:r>
            <a:endParaRPr lang="fr-FR" sz="4000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B662B00-9A6A-4F66-942F-57B884A62CA0}"/>
              </a:ext>
            </a:extLst>
          </p:cNvPr>
          <p:cNvSpPr/>
          <p:nvPr/>
        </p:nvSpPr>
        <p:spPr>
          <a:xfrm>
            <a:off x="8033990" y="4793184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9E90E6A-E4B0-4E8F-94E2-2B3FDC26D864}"/>
              </a:ext>
            </a:extLst>
          </p:cNvPr>
          <p:cNvSpPr/>
          <p:nvPr/>
        </p:nvSpPr>
        <p:spPr>
          <a:xfrm>
            <a:off x="2044536" y="5042689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356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b="1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3600" b="1" dirty="0"/>
              <a:t>Il </a:t>
            </a:r>
            <a:r>
              <a:rPr lang="fr-FR" sz="3600" dirty="0"/>
              <a:t>a perdu ses clés.</a:t>
            </a:r>
          </a:p>
          <a:p>
            <a:pPr marL="0" indent="0" algn="ctr">
              <a:buFont typeface="Arial" pitchFamily="34" charset="0"/>
              <a:buNone/>
            </a:pPr>
            <a:endParaRPr lang="fr-FR" sz="3600" dirty="0"/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A : Julie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B : Louis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C : Louis et Paul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900" b="1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900" b="1" dirty="0"/>
              <a:t>Elles</a:t>
            </a:r>
            <a:r>
              <a:rPr lang="fr-FR" sz="3900" dirty="0"/>
              <a:t> ont perdu leurs cartes d’identité.</a:t>
            </a:r>
          </a:p>
          <a:p>
            <a:pPr marL="0" indent="0" algn="ctr">
              <a:buNone/>
            </a:pPr>
            <a:endParaRPr lang="fr-FR" sz="3900" dirty="0"/>
          </a:p>
          <a:p>
            <a:pPr marL="0" indent="0" algn="ctr">
              <a:buNone/>
            </a:pPr>
            <a:r>
              <a:rPr lang="fr-FR" sz="3900" dirty="0"/>
              <a:t>A : Alice et Julie</a:t>
            </a:r>
          </a:p>
          <a:p>
            <a:pPr marL="0" indent="0" algn="ctr">
              <a:buNone/>
            </a:pPr>
            <a:r>
              <a:rPr lang="fr-FR" sz="3900" dirty="0"/>
              <a:t>B : Alice et Gabin</a:t>
            </a:r>
          </a:p>
          <a:p>
            <a:pPr marL="0" indent="0" algn="ctr">
              <a:buNone/>
            </a:pPr>
            <a:r>
              <a:rPr lang="fr-FR" sz="3900" dirty="0"/>
              <a:t>C : Vincent et Bastien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3600" b="1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3600" b="1" dirty="0"/>
              <a:t>Il </a:t>
            </a:r>
            <a:r>
              <a:rPr lang="fr-FR" sz="3600" dirty="0"/>
              <a:t>a perdu ses clés.</a:t>
            </a:r>
          </a:p>
          <a:p>
            <a:pPr marL="0" indent="0" algn="ctr">
              <a:buFont typeface="Arial" pitchFamily="34" charset="0"/>
              <a:buNone/>
            </a:pPr>
            <a:endParaRPr lang="fr-FR" sz="3600" dirty="0"/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A : Julie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B : Louis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600" dirty="0"/>
              <a:t>C : Louis et Paul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900" b="1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900" b="1" dirty="0"/>
              <a:t>Elles</a:t>
            </a:r>
            <a:r>
              <a:rPr lang="fr-FR" sz="3900" dirty="0"/>
              <a:t> ont perdu leurs cartes d’identité.</a:t>
            </a:r>
          </a:p>
          <a:p>
            <a:pPr marL="0" indent="0" algn="ctr">
              <a:buNone/>
            </a:pPr>
            <a:endParaRPr lang="fr-FR" sz="3900" dirty="0"/>
          </a:p>
          <a:p>
            <a:pPr marL="0" indent="0" algn="ctr">
              <a:buNone/>
            </a:pPr>
            <a:r>
              <a:rPr lang="fr-FR" sz="3900" dirty="0"/>
              <a:t>A : Alice et Julie</a:t>
            </a:r>
          </a:p>
          <a:p>
            <a:pPr marL="0" indent="0" algn="ctr">
              <a:buNone/>
            </a:pPr>
            <a:r>
              <a:rPr lang="fr-FR" sz="3900" dirty="0"/>
              <a:t>B : Alice et Gabin</a:t>
            </a:r>
          </a:p>
          <a:p>
            <a:pPr marL="0" indent="0" algn="ctr">
              <a:buNone/>
            </a:pPr>
            <a:r>
              <a:rPr lang="fr-FR" sz="3900" dirty="0"/>
              <a:t>C : Vincent et Bastien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95257734-F4D8-4F69-80A2-2B1DF7608C7F}"/>
              </a:ext>
            </a:extLst>
          </p:cNvPr>
          <p:cNvSpPr/>
          <p:nvPr/>
        </p:nvSpPr>
        <p:spPr>
          <a:xfrm>
            <a:off x="2041399" y="4806670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1351DEB3-927F-405B-9916-7088934A2648}"/>
              </a:ext>
            </a:extLst>
          </p:cNvPr>
          <p:cNvSpPr/>
          <p:nvPr/>
        </p:nvSpPr>
        <p:spPr>
          <a:xfrm>
            <a:off x="7194677" y="4327891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</a:pPr>
            <a:r>
              <a:rPr lang="fr-FR" sz="3900" b="1" dirty="0"/>
              <a:t>Ils</a:t>
            </a:r>
            <a:r>
              <a:rPr lang="fr-FR" sz="3900" dirty="0"/>
              <a:t> cherchaient les œufs dans le jardin.</a:t>
            </a:r>
          </a:p>
          <a:p>
            <a:pPr marL="0" indent="0" algn="ctr">
              <a:buFont typeface="Arial" pitchFamily="34" charset="0"/>
              <a:buNone/>
            </a:pPr>
            <a:endParaRPr lang="fr-FR" sz="3900" dirty="0"/>
          </a:p>
          <a:p>
            <a:pPr marL="0" indent="0" algn="ctr">
              <a:buFont typeface="Arial" pitchFamily="34" charset="0"/>
              <a:buNone/>
            </a:pPr>
            <a:r>
              <a:rPr lang="fr-FR" sz="3900" dirty="0"/>
              <a:t>A : Gabin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900" dirty="0"/>
              <a:t>B : Amélie et Louise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3900" dirty="0"/>
              <a:t>C : Nolan et Noé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3600" b="1" dirty="0"/>
              <a:t>Ils</a:t>
            </a:r>
            <a:r>
              <a:rPr lang="fr-FR" sz="3600" dirty="0"/>
              <a:t> trouveront le trésor dans le jardin.</a:t>
            </a:r>
          </a:p>
          <a:p>
            <a:pPr marL="0" indent="0" algn="ctr">
              <a:buNone/>
            </a:pPr>
            <a:endParaRPr lang="fr-FR" sz="3600" dirty="0"/>
          </a:p>
          <a:p>
            <a:pPr marL="0" indent="0" algn="ctr">
              <a:buNone/>
            </a:pPr>
            <a:r>
              <a:rPr lang="fr-FR" sz="3600" dirty="0"/>
              <a:t>A : Alya et Maëva</a:t>
            </a:r>
          </a:p>
          <a:p>
            <a:pPr marL="0" indent="0" algn="ctr">
              <a:buNone/>
            </a:pPr>
            <a:r>
              <a:rPr lang="fr-FR" sz="3600" dirty="0"/>
              <a:t>B : Emmy et Mohamed</a:t>
            </a:r>
          </a:p>
          <a:p>
            <a:pPr marL="0" indent="0" algn="ctr">
              <a:buNone/>
            </a:pPr>
            <a:r>
              <a:rPr lang="fr-FR" sz="3600" dirty="0"/>
              <a:t>C : Mohamed et Bastien</a:t>
            </a:r>
          </a:p>
        </p:txBody>
      </p:sp>
    </p:spTree>
    <p:extLst>
      <p:ext uri="{BB962C8B-B14F-4D97-AF65-F5344CB8AC3E}">
        <p14:creationId xmlns:p14="http://schemas.microsoft.com/office/powerpoint/2010/main" val="3705510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</a:pPr>
            <a:r>
              <a:rPr lang="fr-FR" sz="9600" b="1" dirty="0"/>
              <a:t>Ils</a:t>
            </a:r>
            <a:r>
              <a:rPr lang="fr-FR" sz="9600" dirty="0"/>
              <a:t> cherchaient les œufs dans le jardin.</a:t>
            </a:r>
          </a:p>
          <a:p>
            <a:pPr marL="0" indent="0" algn="ctr">
              <a:buFont typeface="Arial" pitchFamily="34" charset="0"/>
              <a:buNone/>
            </a:pPr>
            <a:endParaRPr lang="fr-FR" sz="9600" dirty="0"/>
          </a:p>
          <a:p>
            <a:pPr marL="0" indent="0" algn="ctr">
              <a:buFont typeface="Arial" pitchFamily="34" charset="0"/>
              <a:buNone/>
            </a:pPr>
            <a:r>
              <a:rPr lang="fr-FR" sz="9600" dirty="0"/>
              <a:t>A : Gabin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9600" dirty="0"/>
              <a:t>B : Amélie et Louise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9600" dirty="0"/>
              <a:t>C : Nolan et Noé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5400" b="1" dirty="0"/>
              <a:t>Ils</a:t>
            </a:r>
            <a:r>
              <a:rPr lang="fr-FR" sz="5400" dirty="0"/>
              <a:t> trouveront le trésor dans le jardin.</a:t>
            </a:r>
          </a:p>
          <a:p>
            <a:pPr marL="0" indent="0" algn="ctr">
              <a:buNone/>
            </a:pPr>
            <a:endParaRPr lang="fr-FR" sz="5400" dirty="0"/>
          </a:p>
          <a:p>
            <a:pPr marL="0" indent="0" algn="ctr">
              <a:buNone/>
            </a:pPr>
            <a:r>
              <a:rPr lang="fr-FR" sz="5400" dirty="0"/>
              <a:t>A : Alya et Maëva</a:t>
            </a:r>
          </a:p>
          <a:p>
            <a:pPr marL="0" indent="0" algn="ctr">
              <a:buNone/>
            </a:pPr>
            <a:r>
              <a:rPr lang="fr-FR" sz="5400" dirty="0"/>
              <a:t>B : Emmy et Mohamed</a:t>
            </a:r>
          </a:p>
          <a:p>
            <a:pPr marL="0" indent="0" algn="ctr">
              <a:buNone/>
            </a:pPr>
            <a:r>
              <a:rPr lang="fr-FR" sz="5400" dirty="0"/>
              <a:t>C : Mohamed et Bastien</a:t>
            </a:r>
            <a:endParaRPr lang="fr-FR" sz="4000" dirty="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A8508E5C-1FAE-4572-A61F-A021E2EC8AA0}"/>
              </a:ext>
            </a:extLst>
          </p:cNvPr>
          <p:cNvSpPr/>
          <p:nvPr/>
        </p:nvSpPr>
        <p:spPr>
          <a:xfrm>
            <a:off x="895851" y="5219364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ACCB0AB-3B6B-4B52-9141-0FA3C8869CCE}"/>
              </a:ext>
            </a:extLst>
          </p:cNvPr>
          <p:cNvSpPr/>
          <p:nvPr/>
        </p:nvSpPr>
        <p:spPr>
          <a:xfrm>
            <a:off x="6313185" y="4377792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49B8443-216B-4CB1-BA83-101DA7EEC97F}"/>
              </a:ext>
            </a:extLst>
          </p:cNvPr>
          <p:cNvSpPr/>
          <p:nvPr/>
        </p:nvSpPr>
        <p:spPr>
          <a:xfrm>
            <a:off x="6208797" y="4992786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980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</a:pPr>
            <a:r>
              <a:rPr lang="fr-FR" sz="5100" b="1" dirty="0"/>
              <a:t>Elle</a:t>
            </a:r>
            <a:r>
              <a:rPr lang="fr-FR" sz="5100" dirty="0"/>
              <a:t> a oublié ses affaires de piscine.</a:t>
            </a:r>
          </a:p>
          <a:p>
            <a:pPr marL="0" indent="0" algn="ctr">
              <a:buFont typeface="Arial" pitchFamily="34" charset="0"/>
              <a:buNone/>
            </a:pPr>
            <a:endParaRPr lang="fr-FR" sz="5100" dirty="0"/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A : Julia et Marie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B : Martin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C : Zoé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050" dirty="0">
              <a:solidFill>
                <a:srgbClr val="9EC979"/>
              </a:solidFill>
            </a:endParaRPr>
          </a:p>
          <a:p>
            <a:pPr marL="0" indent="0" algn="ctr">
              <a:buNone/>
            </a:pPr>
            <a:r>
              <a:rPr lang="fr-FR" sz="3900" b="1" dirty="0"/>
              <a:t>Vous</a:t>
            </a:r>
            <a:r>
              <a:rPr lang="fr-FR" sz="3900" dirty="0"/>
              <a:t> viendrez au mois de juin.</a:t>
            </a:r>
          </a:p>
          <a:p>
            <a:pPr marL="0" indent="0" algn="ctr">
              <a:buNone/>
            </a:pPr>
            <a:endParaRPr lang="fr-FR" sz="3900" dirty="0"/>
          </a:p>
          <a:p>
            <a:pPr marL="0" indent="0" algn="ctr">
              <a:buNone/>
            </a:pPr>
            <a:r>
              <a:rPr lang="fr-FR" sz="3900" dirty="0"/>
              <a:t>A : Cécile et moi</a:t>
            </a:r>
          </a:p>
          <a:p>
            <a:pPr marL="0" indent="0" algn="ctr">
              <a:buNone/>
            </a:pPr>
            <a:r>
              <a:rPr lang="fr-FR" sz="3900" dirty="0"/>
              <a:t>B : Cécile et toi</a:t>
            </a:r>
          </a:p>
        </p:txBody>
      </p:sp>
    </p:spTree>
    <p:extLst>
      <p:ext uri="{BB962C8B-B14F-4D97-AF65-F5344CB8AC3E}">
        <p14:creationId xmlns:p14="http://schemas.microsoft.com/office/powerpoint/2010/main" val="939173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</a:pPr>
            <a:r>
              <a:rPr lang="fr-FR" sz="6600" b="1" dirty="0"/>
              <a:t>Elle</a:t>
            </a:r>
            <a:r>
              <a:rPr lang="fr-FR" sz="6600" dirty="0"/>
              <a:t> a oublié ses affaires de piscine.</a:t>
            </a:r>
          </a:p>
          <a:p>
            <a:pPr marL="0" indent="0" algn="ctr">
              <a:buFont typeface="Arial" pitchFamily="34" charset="0"/>
              <a:buNone/>
            </a:pPr>
            <a:endParaRPr lang="fr-FR" sz="6600" dirty="0"/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A : Julia et Marie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B : Martin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600" dirty="0"/>
              <a:t>C : Zoé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5400" b="1" dirty="0"/>
              <a:t>Vous</a:t>
            </a:r>
            <a:r>
              <a:rPr lang="fr-FR" sz="5400" dirty="0"/>
              <a:t> viendrez au mois de juin.</a:t>
            </a:r>
          </a:p>
          <a:p>
            <a:pPr marL="0" indent="0" algn="ctr">
              <a:buNone/>
            </a:pPr>
            <a:endParaRPr lang="fr-FR" sz="5400" dirty="0"/>
          </a:p>
          <a:p>
            <a:pPr marL="0" indent="0" algn="ctr">
              <a:buNone/>
            </a:pPr>
            <a:r>
              <a:rPr lang="fr-FR" sz="5400" dirty="0"/>
              <a:t>A : Cécile et moi</a:t>
            </a:r>
          </a:p>
          <a:p>
            <a:pPr marL="0" indent="0" algn="ctr">
              <a:buNone/>
            </a:pPr>
            <a:r>
              <a:rPr lang="fr-FR" sz="5400" dirty="0"/>
              <a:t>B : Cécile et toi</a:t>
            </a:r>
            <a:endParaRPr lang="fr-FR" sz="4800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382BE61-DD64-4CB1-9655-E305D74ADD34}"/>
              </a:ext>
            </a:extLst>
          </p:cNvPr>
          <p:cNvSpPr/>
          <p:nvPr/>
        </p:nvSpPr>
        <p:spPr>
          <a:xfrm>
            <a:off x="2028736" y="5373113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16BABF9F-C091-4133-BE7C-4ADA117B2012}"/>
              </a:ext>
            </a:extLst>
          </p:cNvPr>
          <p:cNvSpPr/>
          <p:nvPr/>
        </p:nvSpPr>
        <p:spPr>
          <a:xfrm>
            <a:off x="6675296" y="5065616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395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5100" b="1" u="sng" dirty="0">
                <a:solidFill>
                  <a:prstClr val="black"/>
                </a:solidFill>
                <a:latin typeface="Calibri"/>
              </a:rPr>
              <a:t>L’hirondelle</a:t>
            </a:r>
            <a:r>
              <a:rPr lang="fr-FR" sz="5100" dirty="0">
                <a:solidFill>
                  <a:prstClr val="black"/>
                </a:solidFill>
                <a:latin typeface="Calibri"/>
              </a:rPr>
              <a:t> revient au printemps.</a:t>
            </a:r>
          </a:p>
          <a:p>
            <a:pPr marL="0" indent="0" algn="ctr">
              <a:buFont typeface="Arial" pitchFamily="34" charset="0"/>
              <a:buNone/>
            </a:pPr>
            <a:endParaRPr lang="fr-FR" sz="5100" dirty="0"/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B : Elle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5100" dirty="0"/>
              <a:t>C : Elles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L’étoile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scintille dans le ciel.</a:t>
            </a:r>
          </a:p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A : Je</a:t>
            </a:r>
          </a:p>
          <a:p>
            <a:pPr marL="0" indent="0" algn="ctr">
              <a:buNone/>
            </a:pPr>
            <a:r>
              <a:rPr lang="fr-FR" sz="4800" dirty="0"/>
              <a:t>B : Il</a:t>
            </a:r>
          </a:p>
          <a:p>
            <a:pPr marL="0" indent="0" algn="ctr">
              <a:buNone/>
            </a:pPr>
            <a:r>
              <a:rPr lang="fr-FR" sz="4800" dirty="0"/>
              <a:t>C : Elle</a:t>
            </a:r>
            <a:endParaRPr lang="fr-FR" sz="3600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272C13C2-E612-524E-A7FA-2915FF3C5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814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fr-FR" sz="6300" b="1" u="sng" dirty="0">
                <a:solidFill>
                  <a:prstClr val="black"/>
                </a:solidFill>
                <a:latin typeface="Calibri"/>
              </a:rPr>
              <a:t>L’hirondelle</a:t>
            </a:r>
            <a:r>
              <a:rPr lang="fr-FR" sz="6300" dirty="0">
                <a:solidFill>
                  <a:prstClr val="black"/>
                </a:solidFill>
                <a:latin typeface="Calibri"/>
              </a:rPr>
              <a:t> revient au printemps.</a:t>
            </a:r>
          </a:p>
          <a:p>
            <a:pPr marL="0" indent="0" algn="ctr">
              <a:buFont typeface="Arial" pitchFamily="34" charset="0"/>
              <a:buNone/>
            </a:pPr>
            <a:endParaRPr lang="fr-FR" sz="6300" dirty="0"/>
          </a:p>
          <a:p>
            <a:pPr marL="0" indent="0" algn="ctr">
              <a:buFont typeface="Arial" pitchFamily="34" charset="0"/>
              <a:buNone/>
            </a:pPr>
            <a:r>
              <a:rPr lang="fr-FR" sz="6300" dirty="0"/>
              <a:t>A : Il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300" dirty="0"/>
              <a:t>B : Elle</a:t>
            </a:r>
          </a:p>
          <a:p>
            <a:pPr marL="0" indent="0" algn="ctr">
              <a:buFont typeface="Arial" pitchFamily="34" charset="0"/>
              <a:buNone/>
            </a:pPr>
            <a:r>
              <a:rPr lang="fr-FR" sz="6300" dirty="0"/>
              <a:t>C : Elles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L’étoile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scintille dans le ciel.</a:t>
            </a:r>
          </a:p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A : Je</a:t>
            </a:r>
          </a:p>
          <a:p>
            <a:pPr marL="0" indent="0" algn="ctr">
              <a:buNone/>
            </a:pPr>
            <a:r>
              <a:rPr lang="fr-FR" sz="4800" dirty="0"/>
              <a:t>B : Il</a:t>
            </a:r>
          </a:p>
          <a:p>
            <a:pPr marL="0" indent="0" algn="ctr">
              <a:buNone/>
            </a:pPr>
            <a:r>
              <a:rPr lang="fr-FR" sz="4800" dirty="0"/>
              <a:t>C : Elle</a:t>
            </a:r>
            <a:endParaRPr lang="fr-FR" sz="4000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9A876D5-8AFD-43CD-B0C6-2A9038EC7B0C}"/>
              </a:ext>
            </a:extLst>
          </p:cNvPr>
          <p:cNvSpPr/>
          <p:nvPr/>
        </p:nvSpPr>
        <p:spPr>
          <a:xfrm>
            <a:off x="2038560" y="4774303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4767E935-9019-4805-83B3-BA2AA7C2E966}"/>
              </a:ext>
            </a:extLst>
          </p:cNvPr>
          <p:cNvSpPr/>
          <p:nvPr/>
        </p:nvSpPr>
        <p:spPr>
          <a:xfrm>
            <a:off x="7864825" y="5481006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7078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581</Words>
  <Application>Microsoft Office PowerPoint</Application>
  <PresentationFormat>Grand écran</PresentationFormat>
  <Paragraphs>197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2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Quel groupe sujet peut remplacer le pronom personnel en gras ?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2022-08-01T12:41:49Z</dcterms:modified>
</cp:coreProperties>
</file>